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  <p:sldMasterId id="2147483804" r:id="rId2"/>
  </p:sldMasterIdLst>
  <p:notesMasterIdLst>
    <p:notesMasterId r:id="rId20"/>
  </p:notesMasterIdLst>
  <p:handoutMasterIdLst>
    <p:handoutMasterId r:id="rId21"/>
  </p:handoutMasterIdLst>
  <p:sldIdLst>
    <p:sldId id="256" r:id="rId3"/>
    <p:sldId id="305" r:id="rId4"/>
    <p:sldId id="259" r:id="rId5"/>
    <p:sldId id="353" r:id="rId6"/>
    <p:sldId id="329" r:id="rId7"/>
    <p:sldId id="346" r:id="rId8"/>
    <p:sldId id="355" r:id="rId9"/>
    <p:sldId id="362" r:id="rId10"/>
    <p:sldId id="363" r:id="rId11"/>
    <p:sldId id="356" r:id="rId12"/>
    <p:sldId id="360" r:id="rId13"/>
    <p:sldId id="361" r:id="rId14"/>
    <p:sldId id="364" r:id="rId15"/>
    <p:sldId id="351" r:id="rId16"/>
    <p:sldId id="338" r:id="rId17"/>
    <p:sldId id="354" r:id="rId18"/>
    <p:sldId id="318" r:id="rId19"/>
  </p:sldIdLst>
  <p:sldSz cx="9144000" cy="6858000" type="screen4x3"/>
  <p:notesSz cx="6858000" cy="9525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8D1FFED9-D0EF-4BBA-9131-74CBCD6EF71C}">
          <p14:sldIdLst>
            <p14:sldId id="256"/>
            <p14:sldId id="305"/>
            <p14:sldId id="259"/>
            <p14:sldId id="353"/>
            <p14:sldId id="329"/>
            <p14:sldId id="346"/>
            <p14:sldId id="355"/>
            <p14:sldId id="362"/>
            <p14:sldId id="363"/>
            <p14:sldId id="356"/>
            <p14:sldId id="360"/>
            <p14:sldId id="361"/>
            <p14:sldId id="364"/>
            <p14:sldId id="351"/>
            <p14:sldId id="338"/>
            <p14:sldId id="354"/>
            <p14:sldId id="318"/>
          </p14:sldIdLst>
        </p14:section>
        <p14:section name="未命名的章節" id="{FED5BA77-A883-4D98-BEB2-BA0E934F9D7B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123" autoAdjust="0"/>
  </p:normalViewPr>
  <p:slideViewPr>
    <p:cSldViewPr>
      <p:cViewPr varScale="1">
        <p:scale>
          <a:sx n="63" d="100"/>
          <a:sy n="63" d="100"/>
        </p:scale>
        <p:origin x="150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758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758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28A454-FFAB-4F3F-982E-37C4D9D9E429}" type="datetimeFigureOut">
              <a:rPr lang="zh-TW" altLang="en-US" smtClean="0"/>
              <a:t>2022/4/21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047610"/>
            <a:ext cx="2971800" cy="4758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9047610"/>
            <a:ext cx="2971800" cy="4758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2DDC1A-0F6C-4686-908B-D9277A0F86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397127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762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762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489ED2-DA2E-403D-A5BE-2D72BDC30FB3}" type="datetimeFigureOut">
              <a:rPr lang="zh-TW" altLang="en-US" smtClean="0"/>
              <a:t>2022/4/21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047750" y="714375"/>
            <a:ext cx="4762500" cy="35718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524375"/>
            <a:ext cx="5486400" cy="42862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047097"/>
            <a:ext cx="2971800" cy="476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9047097"/>
            <a:ext cx="2971800" cy="476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266E19-F736-429C-B434-135BD04A870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61188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電子書的課文教學</a:t>
            </a:r>
            <a:r>
              <a:rPr lang="en-US" altLang="zh-TW" dirty="0"/>
              <a:t>-</a:t>
            </a:r>
            <a:r>
              <a:rPr lang="zh-TW" altLang="en-US" dirty="0"/>
              <a:t>閱讀理解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266E19-F736-429C-B434-135BD04A870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35169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電子書的課文教學</a:t>
            </a:r>
            <a:r>
              <a:rPr lang="en-US" altLang="zh-TW" dirty="0"/>
              <a:t>-</a:t>
            </a:r>
            <a:r>
              <a:rPr lang="zh-TW" altLang="en-US" dirty="0"/>
              <a:t>閱讀理解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266E19-F736-429C-B434-135BD04A870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36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TW" altLang="en-US"/>
              <a:t>按一下以編輯母片副標題樣式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/>
              <a:t>2022/4/21</a:t>
            </a:fld>
            <a:endParaRPr lang="zh-TW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/>
              <a:t>2022/4/21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/>
              <a:t>2022/4/21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14C8C-DCA1-4459-90E5-2A5D1D2FA31E}" type="datetimeFigureOut">
              <a:rPr lang="zh-TW" altLang="en-US" smtClean="0"/>
              <a:t>2022/4/21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EB47D-ACD9-4640-B09C-BB8034B426E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865315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14C8C-DCA1-4459-90E5-2A5D1D2FA31E}" type="datetimeFigureOut">
              <a:rPr lang="zh-TW" altLang="en-US" smtClean="0"/>
              <a:t>2022/4/21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EB47D-ACD9-4640-B09C-BB8034B426E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118378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14C8C-DCA1-4459-90E5-2A5D1D2FA31E}" type="datetimeFigureOut">
              <a:rPr lang="zh-TW" altLang="en-US" smtClean="0"/>
              <a:t>2022/4/21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EB47D-ACD9-4640-B09C-BB8034B426E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039786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14C8C-DCA1-4459-90E5-2A5D1D2FA31E}" type="datetimeFigureOut">
              <a:rPr lang="zh-TW" altLang="en-US" smtClean="0"/>
              <a:t>2022/4/21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EB47D-ACD9-4640-B09C-BB8034B426E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058264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14C8C-DCA1-4459-90E5-2A5D1D2FA31E}" type="datetimeFigureOut">
              <a:rPr lang="zh-TW" altLang="en-US" smtClean="0"/>
              <a:t>2022/4/21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EB47D-ACD9-4640-B09C-BB8034B426E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825224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14C8C-DCA1-4459-90E5-2A5D1D2FA31E}" type="datetimeFigureOut">
              <a:rPr lang="zh-TW" altLang="en-US" smtClean="0"/>
              <a:t>2022/4/21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EB47D-ACD9-4640-B09C-BB8034B426E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652521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14C8C-DCA1-4459-90E5-2A5D1D2FA31E}" type="datetimeFigureOut">
              <a:rPr lang="zh-TW" altLang="en-US" smtClean="0"/>
              <a:t>2022/4/21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EB47D-ACD9-4640-B09C-BB8034B426E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707097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14C8C-DCA1-4459-90E5-2A5D1D2FA31E}" type="datetimeFigureOut">
              <a:rPr lang="zh-TW" altLang="en-US" smtClean="0"/>
              <a:t>2022/4/21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EB47D-ACD9-4640-B09C-BB8034B426E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17135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/>
              <a:t>2022/4/21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14C8C-DCA1-4459-90E5-2A5D1D2FA31E}" type="datetimeFigureOut">
              <a:rPr lang="zh-TW" altLang="en-US" smtClean="0"/>
              <a:t>2022/4/21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EB47D-ACD9-4640-B09C-BB8034B426E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973410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14C8C-DCA1-4459-90E5-2A5D1D2FA31E}" type="datetimeFigureOut">
              <a:rPr lang="zh-TW" altLang="en-US" smtClean="0"/>
              <a:t>2022/4/21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EB47D-ACD9-4640-B09C-BB8034B426E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223442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14C8C-DCA1-4459-90E5-2A5D1D2FA31E}" type="datetimeFigureOut">
              <a:rPr lang="zh-TW" altLang="en-US" smtClean="0"/>
              <a:t>2022/4/21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EB47D-ACD9-4640-B09C-BB8034B426E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03044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/>
              <a:t>2022/4/21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/>
              <a:t>2022/4/21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/>
              <a:t>2022/4/21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/>
              <a:t>2022/4/21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/>
              <a:t>2022/4/21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/>
              <a:t>2022/4/21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/>
              <a:t>2022/4/21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14A64D02-5C8E-45C0-9CF4-862F2E5D9650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TW" altLang="en-US"/>
              <a:t>按一下圖示以新增圖片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  <a:p>
            <a:pPr lvl="1" eaLnBrk="1" latinLnBrk="0" hangingPunct="1"/>
            <a:r>
              <a:rPr kumimoji="0" lang="zh-TW" altLang="en-US"/>
              <a:t>第二層</a:t>
            </a:r>
          </a:p>
          <a:p>
            <a:pPr lvl="2" eaLnBrk="1" latinLnBrk="0" hangingPunct="1"/>
            <a:r>
              <a:rPr kumimoji="0" lang="zh-TW" altLang="en-US"/>
              <a:t>第三層</a:t>
            </a:r>
          </a:p>
          <a:p>
            <a:pPr lvl="3" eaLnBrk="1" latinLnBrk="0" hangingPunct="1"/>
            <a:r>
              <a:rPr kumimoji="0" lang="zh-TW" altLang="en-US"/>
              <a:t>第四層</a:t>
            </a:r>
          </a:p>
          <a:p>
            <a:pPr lvl="4" eaLnBrk="1" latinLnBrk="0" hangingPunct="1"/>
            <a:r>
              <a:rPr kumimoji="0" lang="zh-TW" altLang="en-US"/>
              <a:t>第五層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807F0E3-9C02-4F71-8E9C-6CBF0D569435}" type="datetimeFigureOut">
              <a:rPr lang="zh-TW" altLang="en-US" smtClean="0"/>
              <a:t>2022/4/21</a:t>
            </a:fld>
            <a:endParaRPr lang="zh-TW" alt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4A64D02-5C8E-45C0-9CF4-862F2E5D9650}" type="slidenum">
              <a:rPr lang="zh-TW" altLang="en-US" smtClean="0"/>
              <a:t>‹#›</a:t>
            </a:fld>
            <a:endParaRPr lang="zh-TW" alt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714C8C-DCA1-4459-90E5-2A5D1D2FA31E}" type="datetimeFigureOut">
              <a:rPr lang="zh-TW" altLang="en-US" smtClean="0"/>
              <a:t>2022/4/21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EB47D-ACD9-4640-B09C-BB8034B426E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02968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533400" y="1628800"/>
            <a:ext cx="7851648" cy="2520280"/>
          </a:xfrm>
        </p:spPr>
        <p:txBody>
          <a:bodyPr>
            <a:noAutofit/>
          </a:bodyPr>
          <a:lstStyle/>
          <a:p>
            <a:pPr algn="ctr"/>
            <a:r>
              <a:rPr lang="en-US" altLang="zh-TW" sz="5400" dirty="0"/>
              <a:t>111/04/21</a:t>
            </a:r>
            <a:br>
              <a:rPr lang="en-US" altLang="zh-TW" sz="5400" dirty="0"/>
            </a:br>
            <a:r>
              <a:rPr lang="zh-TW" altLang="en-US" sz="5400" dirty="0"/>
              <a:t>線頂上課</a:t>
            </a:r>
            <a:br>
              <a:rPr lang="en-US" altLang="zh-TW" sz="5400" dirty="0"/>
            </a:br>
            <a:r>
              <a:rPr lang="zh-TW" altLang="en-US" sz="5400" dirty="0"/>
              <a:t>閩南語</a:t>
            </a:r>
            <a:br>
              <a:rPr lang="en-US" altLang="zh-TW" sz="5400" dirty="0"/>
            </a:br>
            <a:r>
              <a:rPr lang="en-US" altLang="zh-TW" sz="5400" dirty="0"/>
              <a:t>(</a:t>
            </a:r>
            <a:r>
              <a:rPr lang="zh-TW" altLang="en-US" sz="5400" dirty="0"/>
              <a:t>康軒二冊</a:t>
            </a:r>
            <a:r>
              <a:rPr lang="en-US" altLang="zh-TW" sz="5400" dirty="0"/>
              <a:t>3</a:t>
            </a:r>
            <a:r>
              <a:rPr lang="zh-TW" altLang="en-US" sz="5400" dirty="0"/>
              <a:t>課句型教學</a:t>
            </a:r>
            <a:r>
              <a:rPr lang="en-US" altLang="zh-TW" sz="5400" dirty="0"/>
              <a:t>)</a:t>
            </a:r>
            <a:endParaRPr lang="zh-TW" altLang="en-US" sz="540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533400" y="4149080"/>
            <a:ext cx="7854696" cy="832056"/>
          </a:xfrm>
        </p:spPr>
        <p:txBody>
          <a:bodyPr>
            <a:normAutofit fontScale="25000" lnSpcReduction="20000"/>
          </a:bodyPr>
          <a:lstStyle/>
          <a:p>
            <a:pPr algn="ctr"/>
            <a:endParaRPr lang="en-US" altLang="zh-TW" sz="6000" dirty="0">
              <a:solidFill>
                <a:schemeClr val="tx1"/>
              </a:solidFill>
            </a:endParaRPr>
          </a:p>
          <a:p>
            <a:pPr algn="ctr"/>
            <a:endParaRPr lang="en-US" altLang="zh-TW" sz="6000" dirty="0">
              <a:solidFill>
                <a:schemeClr val="tx1"/>
              </a:solidFill>
            </a:endParaRPr>
          </a:p>
          <a:p>
            <a:pPr algn="ctr"/>
            <a:r>
              <a:rPr lang="zh-TW" altLang="en-US" sz="14400" dirty="0">
                <a:solidFill>
                  <a:schemeClr val="tx1"/>
                </a:solidFill>
              </a:rPr>
              <a:t>陳富貴老師</a:t>
            </a:r>
            <a:endParaRPr lang="en-US" altLang="zh-TW" sz="14400" dirty="0">
              <a:solidFill>
                <a:schemeClr val="tx1"/>
              </a:solidFill>
            </a:endParaRPr>
          </a:p>
          <a:p>
            <a:pPr algn="ctr"/>
            <a:endParaRPr lang="zh-TW" altLang="en-US" sz="6000" dirty="0">
              <a:solidFill>
                <a:schemeClr val="tx1"/>
              </a:solidFill>
            </a:endParaRPr>
          </a:p>
        </p:txBody>
      </p:sp>
      <p:pic>
        <p:nvPicPr>
          <p:cNvPr id="4" name="錄製的聲音">
            <a:hlinkClick r:id="" action="ppaction://media"/>
            <a:extLst>
              <a:ext uri="{FF2B5EF4-FFF2-40B4-BE49-F238E27FC236}">
                <a16:creationId xmlns:a16="http://schemas.microsoft.com/office/drawing/2014/main" id="{361D6139-2372-4EC8-AF31-C966CF924E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9632" y="1324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497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000"/>
    </mc:Choice>
    <mc:Fallback xmlns="">
      <p:transition spd="slow" advTm="2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7406736-73BB-4DCC-9411-A6A8EA5E5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/>
              <a:t>句型教學</a:t>
            </a:r>
            <a:br>
              <a:rPr lang="en-US" altLang="zh-TW" dirty="0"/>
            </a:br>
            <a:r>
              <a:rPr lang="zh-TW" altLang="en-US" dirty="0"/>
              <a:t>對句練習 </a:t>
            </a:r>
            <a:r>
              <a:rPr lang="en-US" altLang="zh-TW" dirty="0"/>
              <a:t>1</a:t>
            </a:r>
            <a:endParaRPr lang="zh-TW" altLang="en-US" dirty="0"/>
          </a:p>
        </p:txBody>
      </p:sp>
      <p:pic>
        <p:nvPicPr>
          <p:cNvPr id="9" name="內容版面配置區 8">
            <a:extLst>
              <a:ext uri="{FF2B5EF4-FFF2-40B4-BE49-F238E27FC236}">
                <a16:creationId xmlns:a16="http://schemas.microsoft.com/office/drawing/2014/main" id="{A0C0BC56-EFB6-444B-89A8-867609E51D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1847088"/>
            <a:ext cx="9144000" cy="5010912"/>
          </a:xfrm>
        </p:spPr>
      </p:pic>
      <p:pic>
        <p:nvPicPr>
          <p:cNvPr id="10" name="錄製的聲音">
            <a:hlinkClick r:id="" action="ppaction://media"/>
            <a:extLst>
              <a:ext uri="{FF2B5EF4-FFF2-40B4-BE49-F238E27FC236}">
                <a16:creationId xmlns:a16="http://schemas.microsoft.com/office/drawing/2014/main" id="{773C567E-D413-40A9-A61A-AC92F4EF40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60232" y="399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760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9000"/>
    </mc:Choice>
    <mc:Fallback>
      <p:transition advTm="1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1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7406736-73BB-4DCC-9411-A6A8EA5E5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/>
              <a:t>句型教學</a:t>
            </a:r>
            <a:br>
              <a:rPr lang="en-US" altLang="zh-TW" dirty="0"/>
            </a:br>
            <a:r>
              <a:rPr lang="zh-TW" altLang="en-US" dirty="0"/>
              <a:t>對句練習 </a:t>
            </a:r>
            <a:r>
              <a:rPr lang="en-US" altLang="zh-TW" dirty="0"/>
              <a:t>2</a:t>
            </a:r>
            <a:endParaRPr lang="zh-TW" altLang="en-US" dirty="0"/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77B3A4CF-38C8-4626-8C60-973CAD9AA8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1831456"/>
            <a:ext cx="9144000" cy="4869159"/>
          </a:xfrm>
        </p:spPr>
      </p:pic>
      <p:pic>
        <p:nvPicPr>
          <p:cNvPr id="7" name="錄製的聲音">
            <a:hlinkClick r:id="" action="ppaction://media"/>
            <a:extLst>
              <a:ext uri="{FF2B5EF4-FFF2-40B4-BE49-F238E27FC236}">
                <a16:creationId xmlns:a16="http://schemas.microsoft.com/office/drawing/2014/main" id="{B5002CF5-98EC-4E4E-A2EB-287C8C975A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24128" y="399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385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9000"/>
    </mc:Choice>
    <mc:Fallback>
      <p:transition advClick="0" advTm="1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8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7406736-73BB-4DCC-9411-A6A8EA5E5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80696"/>
          </a:xfrm>
        </p:spPr>
        <p:txBody>
          <a:bodyPr>
            <a:normAutofit fontScale="90000"/>
          </a:bodyPr>
          <a:lstStyle/>
          <a:p>
            <a:r>
              <a:rPr lang="zh-TW" altLang="en-US" dirty="0"/>
              <a:t>句型教學</a:t>
            </a:r>
            <a:br>
              <a:rPr lang="en-US" altLang="zh-TW" dirty="0"/>
            </a:br>
            <a:r>
              <a:rPr lang="zh-TW" altLang="en-US" dirty="0"/>
              <a:t>對句練習 </a:t>
            </a:r>
            <a:r>
              <a:rPr lang="en-US" altLang="zh-TW" dirty="0"/>
              <a:t>3</a:t>
            </a:r>
            <a:endParaRPr lang="zh-TW" altLang="en-US" dirty="0"/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EA096F9B-0390-4DCE-A675-4CACA9D6FE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1340769"/>
            <a:ext cx="8841160" cy="5517232"/>
          </a:xfrm>
        </p:spPr>
      </p:pic>
      <p:pic>
        <p:nvPicPr>
          <p:cNvPr id="8" name="錄製的聲音">
            <a:hlinkClick r:id="" action="ppaction://media"/>
            <a:extLst>
              <a:ext uri="{FF2B5EF4-FFF2-40B4-BE49-F238E27FC236}">
                <a16:creationId xmlns:a16="http://schemas.microsoft.com/office/drawing/2014/main" id="{A5D0D17C-B37A-4B10-9A26-24DB03CD22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48064" y="260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105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35000"/>
    </mc:Choice>
    <mc:Fallback>
      <p:transition advClick="0" advTm="3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6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A726B5F-33D5-41E1-AED4-02015328F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0" lang="zh-TW" alt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4E5B6F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j-cs"/>
              </a:rPr>
              <a:t>句型教學</a:t>
            </a:r>
            <a:br>
              <a:rPr kumimoji="0" lang="en-US" altLang="zh-TW" sz="4500" b="0" i="0" u="none" strike="noStrike" kern="1200" cap="none" spc="0" normalizeH="0" baseline="0" noProof="0" dirty="0">
                <a:ln>
                  <a:noFill/>
                </a:ln>
                <a:solidFill>
                  <a:srgbClr val="4E5B6F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j-cs"/>
              </a:rPr>
            </a:br>
            <a:r>
              <a:rPr kumimoji="0" lang="zh-TW" alt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4E5B6F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j-cs"/>
              </a:rPr>
              <a:t>對句練習 </a:t>
            </a:r>
            <a:r>
              <a:rPr lang="en-US" altLang="zh-TW" sz="4500" dirty="0">
                <a:solidFill>
                  <a:srgbClr val="4E5B6F"/>
                </a:solidFill>
                <a:latin typeface="Calibri"/>
                <a:ea typeface="微軟正黑體" panose="020B0604030504040204" pitchFamily="34" charset="-120"/>
              </a:rPr>
              <a:t>4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DFB3ADD-C42C-442C-B937-75EDA78834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altLang="zh-TW" sz="5400" dirty="0"/>
          </a:p>
          <a:p>
            <a:r>
              <a:rPr lang="zh-TW" altLang="en-US" sz="5400" dirty="0"/>
              <a:t>自行用前三句句型換語詞</a:t>
            </a:r>
            <a:br>
              <a:rPr lang="en-US" altLang="zh-TW" sz="5400" dirty="0"/>
            </a:br>
            <a:r>
              <a:rPr lang="zh-TW" altLang="en-US" sz="5400" dirty="0"/>
              <a:t>練習看看</a:t>
            </a:r>
            <a:r>
              <a:rPr lang="en-US" altLang="zh-TW" sz="5400" dirty="0"/>
              <a:t>!</a:t>
            </a:r>
            <a:endParaRPr lang="zh-TW" altLang="en-US" sz="5400" dirty="0"/>
          </a:p>
        </p:txBody>
      </p:sp>
    </p:spTree>
    <p:extLst>
      <p:ext uri="{BB962C8B-B14F-4D97-AF65-F5344CB8AC3E}">
        <p14:creationId xmlns:p14="http://schemas.microsoft.com/office/powerpoint/2010/main" val="3351892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8F2880B-152E-466D-9C7A-1254E912F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E5B6F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j-cs"/>
              </a:rPr>
              <a:t>電子書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srgbClr val="4E5B6F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j-cs"/>
              </a:rPr>
              <a:t>https://player.vimeo.com/video/507804390</a:t>
            </a:r>
            <a:b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srgbClr val="4E5B6F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j-cs"/>
              </a:rPr>
            </a:b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新細明體" panose="02020500000000000000" pitchFamily="18" charset="-120"/>
                <a:cs typeface="+mn-cs"/>
              </a:rPr>
              <a:t>對話小劇場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新細明體" panose="02020500000000000000" pitchFamily="18" charset="-120"/>
                <a:cs typeface="+mn-cs"/>
              </a:rPr>
              <a:t>---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新細明體" panose="02020500000000000000" pitchFamily="18" charset="-120"/>
                <a:cs typeface="+mn-cs"/>
              </a:rPr>
              <a:t>食飽，食果子   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新細明體" panose="02020500000000000000" pitchFamily="18" charset="-120"/>
                <a:cs typeface="+mn-cs"/>
              </a:rPr>
              <a:t>(1’25”)</a:t>
            </a:r>
            <a:endParaRPr lang="zh-TW" altLang="en-US" sz="3200" dirty="0"/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D9F1C413-86A6-4A6F-8B39-B26E7FE1D8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519" y="1935163"/>
            <a:ext cx="7772961" cy="4389437"/>
          </a:xfrm>
        </p:spPr>
      </p:pic>
    </p:spTree>
    <p:extLst>
      <p:ext uri="{BB962C8B-B14F-4D97-AF65-F5344CB8AC3E}">
        <p14:creationId xmlns:p14="http://schemas.microsoft.com/office/powerpoint/2010/main" val="2102866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82701F8-4732-4312-953D-144DC4D6B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綜合活動</a:t>
            </a:r>
          </a:p>
        </p:txBody>
      </p:sp>
      <p:sp>
        <p:nvSpPr>
          <p:cNvPr id="15" name="內容版面配置區 14">
            <a:extLst>
              <a:ext uri="{FF2B5EF4-FFF2-40B4-BE49-F238E27FC236}">
                <a16:creationId xmlns:a16="http://schemas.microsoft.com/office/drawing/2014/main" id="{E547634F-5290-4CAF-8A4D-D88188388C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EB80A"/>
              </a:buClr>
              <a:buSzPct val="95000"/>
              <a:buFont typeface="Wingdings 2"/>
              <a:buChar char=""/>
              <a:tabLst/>
              <a:defRPr/>
            </a:pPr>
            <a:r>
              <a:rPr lang="zh-TW" altLang="en-US" sz="4400" dirty="0">
                <a:solidFill>
                  <a:prstClr val="black"/>
                </a:solidFill>
                <a:latin typeface="Constantia"/>
                <a:ea typeface="新細明體" panose="02020500000000000000" pitchFamily="18" charset="-120"/>
              </a:rPr>
              <a:t>歌曲</a:t>
            </a:r>
            <a:r>
              <a:rPr lang="en-US" altLang="zh-TW" sz="4400" dirty="0">
                <a:solidFill>
                  <a:prstClr val="black"/>
                </a:solidFill>
                <a:latin typeface="Constantia"/>
                <a:ea typeface="新細明體" panose="02020500000000000000" pitchFamily="18" charset="-120"/>
              </a:rPr>
              <a:t>---</a:t>
            </a:r>
            <a:r>
              <a:rPr kumimoji="0" lang="zh-TW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新細明體" panose="02020500000000000000" pitchFamily="18" charset="-120"/>
                <a:cs typeface="+mn-cs"/>
              </a:rPr>
              <a:t>古錐</a:t>
            </a:r>
            <a:r>
              <a:rPr lang="zh-TW" altLang="en-US" sz="4400" dirty="0">
                <a:solidFill>
                  <a:prstClr val="black"/>
                </a:solidFill>
                <a:latin typeface="Constantia"/>
                <a:ea typeface="新細明體" panose="02020500000000000000" pitchFamily="18" charset="-120"/>
              </a:rPr>
              <a:t>律動</a:t>
            </a:r>
            <a:br>
              <a:rPr kumimoji="0" lang="en-US" altLang="zh-TW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新細明體" panose="02020500000000000000" pitchFamily="18" charset="-120"/>
                <a:cs typeface="+mn-cs"/>
              </a:rPr>
            </a:br>
            <a:endParaRPr kumimoji="0" lang="zh-TW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新細明體" panose="02020500000000000000" pitchFamily="18" charset="-120"/>
              <a:cs typeface="+mn-cs"/>
            </a:endParaRPr>
          </a:p>
          <a:p>
            <a:endParaRPr lang="zh-TW" altLang="en-US" sz="4400" dirty="0"/>
          </a:p>
        </p:txBody>
      </p:sp>
    </p:spTree>
    <p:extLst>
      <p:ext uri="{BB962C8B-B14F-4D97-AF65-F5344CB8AC3E}">
        <p14:creationId xmlns:p14="http://schemas.microsoft.com/office/powerpoint/2010/main" val="2518663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9E62479-2E24-43F8-8E0C-4782CAFF8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3600" dirty="0"/>
              <a:t>課文</a:t>
            </a:r>
            <a:r>
              <a:rPr lang="en-US" altLang="zh-TW" sz="3600" dirty="0"/>
              <a:t>---</a:t>
            </a:r>
            <a:r>
              <a:rPr lang="zh-TW" altLang="en-US" sz="3600" dirty="0"/>
              <a:t>古錐律動</a:t>
            </a:r>
            <a:br>
              <a:rPr lang="en-US" altLang="zh-TW" sz="3600" dirty="0"/>
            </a:br>
            <a:r>
              <a:rPr lang="en-US" altLang="zh-TW" sz="3600" dirty="0"/>
              <a:t>https://player.vimeo.com/video/507804424</a:t>
            </a:r>
            <a:endParaRPr lang="zh-TW" altLang="en-US" sz="3600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BA37F213-7C85-4B4A-A286-027CCAF8B3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519" y="1935163"/>
            <a:ext cx="7772961" cy="4389437"/>
          </a:xfrm>
        </p:spPr>
      </p:pic>
    </p:spTree>
    <p:extLst>
      <p:ext uri="{BB962C8B-B14F-4D97-AF65-F5344CB8AC3E}">
        <p14:creationId xmlns:p14="http://schemas.microsoft.com/office/powerpoint/2010/main" val="41460791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內容版面配置區 5"/>
          <p:cNvSpPr>
            <a:spLocks noGrp="1"/>
          </p:cNvSpPr>
          <p:nvPr>
            <p:ph idx="4294967295"/>
          </p:nvPr>
        </p:nvSpPr>
        <p:spPr>
          <a:xfrm>
            <a:off x="0" y="1935163"/>
            <a:ext cx="8229600" cy="4389437"/>
          </a:xfrm>
        </p:spPr>
        <p:txBody>
          <a:bodyPr>
            <a:normAutofit/>
          </a:bodyPr>
          <a:lstStyle/>
          <a:p>
            <a:r>
              <a:rPr lang="zh-TW" altLang="en-US" sz="8800" dirty="0"/>
              <a:t>感謝收看</a:t>
            </a:r>
            <a:endParaRPr lang="en-US" altLang="zh-TW" sz="8800" dirty="0"/>
          </a:p>
          <a:p>
            <a:r>
              <a:rPr lang="zh-TW" altLang="en-US" sz="8800" dirty="0"/>
              <a:t>再會</a:t>
            </a:r>
          </a:p>
        </p:txBody>
      </p:sp>
    </p:spTree>
    <p:extLst>
      <p:ext uri="{BB962C8B-B14F-4D97-AF65-F5344CB8AC3E}">
        <p14:creationId xmlns:p14="http://schemas.microsoft.com/office/powerpoint/2010/main" val="3293666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8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1432"/>
          </a:xfr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>康軒二冊</a:t>
            </a:r>
            <a:r>
              <a:rPr kumimoji="0" lang="en-US" altLang="zh-TW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>3</a:t>
            </a: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>課句型教學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nstantia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5E5754B-8789-4B9F-84F1-690331C763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35480"/>
            <a:ext cx="8027169" cy="4922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錄製的聲音">
            <a:hlinkClick r:id="" action="ppaction://media"/>
            <a:extLst>
              <a:ext uri="{FF2B5EF4-FFF2-40B4-BE49-F238E27FC236}">
                <a16:creationId xmlns:a16="http://schemas.microsoft.com/office/drawing/2014/main" id="{3D4B7B85-BCF4-40E9-B003-C9B569793C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5576" y="8313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74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000"/>
    </mc:Choice>
    <mc:Fallback xmlns="">
      <p:transition spd="slow" advTm="4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Users\User\Desktop\擷取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36712"/>
            <a:ext cx="4572000" cy="587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D:\Users\User\Desktop\108古詩海報\古詩原圖\擷取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4572000" cy="6021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3F2DBD46-E811-4558-A91F-5F6EA61A7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>
            <a:normAutofit fontScale="90000"/>
          </a:bodyPr>
          <a:lstStyle/>
          <a:p>
            <a:r>
              <a:rPr lang="zh-TW" altLang="en-US" dirty="0"/>
              <a:t>引起動機</a:t>
            </a:r>
            <a:r>
              <a:rPr lang="en-US" altLang="zh-TW" dirty="0"/>
              <a:t>[</a:t>
            </a:r>
            <a:r>
              <a:rPr lang="zh-TW" altLang="en-US" dirty="0"/>
              <a:t>詩詞吟唱</a:t>
            </a:r>
            <a:r>
              <a:rPr lang="en-US" altLang="zh-TW" dirty="0"/>
              <a:t>---</a:t>
            </a:r>
            <a:r>
              <a:rPr lang="zh-TW" altLang="en-US" dirty="0"/>
              <a:t>春暁</a:t>
            </a:r>
            <a:r>
              <a:rPr lang="en-US" altLang="zh-TW" dirty="0"/>
              <a:t>]</a:t>
            </a:r>
            <a:br>
              <a:rPr lang="en-US" altLang="zh-TW" dirty="0"/>
            </a:br>
            <a:r>
              <a:rPr lang="zh-TW" altLang="en-US" dirty="0"/>
              <a:t>跟著旋律來唱   </a:t>
            </a:r>
            <a:r>
              <a:rPr lang="en-US" altLang="zh-TW" dirty="0"/>
              <a:t>(</a:t>
            </a:r>
            <a:r>
              <a:rPr lang="zh-TW" altLang="en-US" dirty="0"/>
              <a:t>鹿港調</a:t>
            </a:r>
            <a:r>
              <a:rPr lang="en-US" altLang="zh-TW" dirty="0"/>
              <a:t>-</a:t>
            </a:r>
            <a:r>
              <a:rPr lang="zh-TW" altLang="en-US" dirty="0"/>
              <a:t>五言絕句</a:t>
            </a:r>
            <a:r>
              <a:rPr lang="en-US" altLang="zh-TW" dirty="0"/>
              <a:t>)</a:t>
            </a:r>
            <a:endParaRPr lang="zh-TW" altLang="en-US" dirty="0"/>
          </a:p>
        </p:txBody>
      </p:sp>
      <p:pic>
        <p:nvPicPr>
          <p:cNvPr id="5" name="鹿港五言仄起曲">
            <a:hlinkClick r:id="" action="ppaction://media"/>
            <a:extLst>
              <a:ext uri="{FF2B5EF4-FFF2-40B4-BE49-F238E27FC236}">
                <a16:creationId xmlns:a16="http://schemas.microsoft.com/office/drawing/2014/main" id="{1E53D38B-5186-462F-94D8-1B4D53D3CA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40352" y="830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08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8000"/>
    </mc:Choice>
    <mc:Fallback xmlns="">
      <p:transition spd="slow" advTm="18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0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9E62479-2E24-43F8-8E0C-4782CAFF8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080120"/>
          </a:xfrm>
        </p:spPr>
        <p:txBody>
          <a:bodyPr>
            <a:normAutofit/>
          </a:bodyPr>
          <a:lstStyle/>
          <a:p>
            <a:r>
              <a:rPr lang="zh-TW" altLang="en-US" dirty="0"/>
              <a:t>課文複習</a:t>
            </a:r>
            <a:r>
              <a:rPr lang="en-US" altLang="zh-TW" dirty="0"/>
              <a:t>----</a:t>
            </a:r>
            <a:r>
              <a:rPr lang="zh-TW" altLang="en-US" dirty="0"/>
              <a:t>第</a:t>
            </a:r>
            <a:r>
              <a:rPr lang="en-US" altLang="zh-TW" dirty="0"/>
              <a:t>46</a:t>
            </a:r>
            <a:r>
              <a:rPr lang="zh-TW" altLang="en-US" dirty="0"/>
              <a:t>頁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2FC601CE-ABCA-452E-A775-F02418BC1B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07504" y="1196752"/>
            <a:ext cx="9036496" cy="5661247"/>
          </a:xfrm>
        </p:spPr>
      </p:pic>
      <p:pic>
        <p:nvPicPr>
          <p:cNvPr id="3" name="3-3康軒課文唸讀">
            <a:hlinkClick r:id="" action="ppaction://media"/>
            <a:extLst>
              <a:ext uri="{FF2B5EF4-FFF2-40B4-BE49-F238E27FC236}">
                <a16:creationId xmlns:a16="http://schemas.microsoft.com/office/drawing/2014/main" id="{82D088F4-B187-4890-ACDB-2EC3E6D47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32240" y="4959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425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6000"/>
    </mc:Choice>
    <mc:Fallback>
      <p:transition spd="slow" advClick="0" advTm="2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0" y="762000"/>
            <a:ext cx="8305800" cy="290736"/>
          </a:xfrm>
        </p:spPr>
        <p:txBody>
          <a:bodyPr>
            <a:noAutofit/>
          </a:bodyPr>
          <a:lstStyle/>
          <a:p>
            <a:r>
              <a:rPr lang="zh-TW" altLang="en-US" sz="3600" dirty="0"/>
              <a:t>邊抄</a:t>
            </a:r>
            <a:r>
              <a:rPr lang="zh-TW" altLang="en-US" sz="3600" dirty="0">
                <a:solidFill>
                  <a:srgbClr val="002060"/>
                </a:solidFill>
              </a:rPr>
              <a:t>注音旁</a:t>
            </a:r>
            <a:r>
              <a:rPr lang="zh-TW" altLang="en-US" sz="3600" dirty="0">
                <a:solidFill>
                  <a:srgbClr val="FF0000"/>
                </a:solidFill>
              </a:rPr>
              <a:t>紅色的</a:t>
            </a:r>
            <a:r>
              <a:rPr lang="zh-TW" altLang="en-US" sz="3600" dirty="0">
                <a:solidFill>
                  <a:srgbClr val="002060"/>
                </a:solidFill>
              </a:rPr>
              <a:t>閩南語符號，邊跟著唱</a:t>
            </a:r>
          </a:p>
        </p:txBody>
      </p:sp>
      <p:sp>
        <p:nvSpPr>
          <p:cNvPr id="12" name="文字版面配置區 11">
            <a:extLst>
              <a:ext uri="{FF2B5EF4-FFF2-40B4-BE49-F238E27FC236}">
                <a16:creationId xmlns:a16="http://schemas.microsoft.com/office/drawing/2014/main" id="{4AF0F1F9-8269-46A1-A304-327CB8BA646F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1725960" cy="4572000"/>
          </a:xfrm>
        </p:spPr>
        <p:txBody>
          <a:bodyPr/>
          <a:lstStyle/>
          <a:p>
            <a:endParaRPr lang="en-US" altLang="zh-TW" dirty="0"/>
          </a:p>
          <a:p>
            <a:r>
              <a:rPr lang="zh-TW" altLang="en-US" sz="4000" dirty="0"/>
              <a:t>課本</a:t>
            </a:r>
            <a:endParaRPr lang="en-US" altLang="zh-TW" sz="4000" dirty="0"/>
          </a:p>
          <a:p>
            <a:r>
              <a:rPr lang="zh-TW" altLang="en-US" sz="4000" dirty="0"/>
              <a:t>第</a:t>
            </a:r>
            <a:r>
              <a:rPr lang="en-US" altLang="zh-TW" sz="4000" dirty="0"/>
              <a:t>46</a:t>
            </a:r>
            <a:r>
              <a:rPr lang="zh-TW" altLang="en-US" sz="4000" dirty="0"/>
              <a:t>頁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CF34B01-ED4A-4A26-8C42-CEB22DDA42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5736" y="1052736"/>
            <a:ext cx="6893791" cy="5544616"/>
          </a:xfrm>
          <a:prstGeom prst="rect">
            <a:avLst/>
          </a:prstGeom>
        </p:spPr>
      </p:pic>
      <p:pic>
        <p:nvPicPr>
          <p:cNvPr id="3" name="錄製的聲音">
            <a:hlinkClick r:id="" action="ppaction://media"/>
            <a:extLst>
              <a:ext uri="{FF2B5EF4-FFF2-40B4-BE49-F238E27FC236}">
                <a16:creationId xmlns:a16="http://schemas.microsoft.com/office/drawing/2014/main" id="{B17C85F2-81CC-4781-AB30-4C7AA56F84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4420" y="38402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114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2000"/>
    </mc:Choice>
    <mc:Fallback>
      <p:transition spd="slow" advClick="0" advTm="7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8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br>
              <a:rPr lang="en-US" altLang="zh-TW" sz="3600" dirty="0"/>
            </a:br>
            <a:br>
              <a:rPr lang="en-US" altLang="zh-TW" sz="3600" dirty="0"/>
            </a:br>
            <a:br>
              <a:rPr lang="en-US" altLang="zh-TW" sz="3600" dirty="0"/>
            </a:br>
            <a:r>
              <a:rPr lang="zh-TW" altLang="en-US" sz="3600" dirty="0"/>
              <a:t>課文教學</a:t>
            </a:r>
            <a:r>
              <a:rPr lang="en-US" altLang="zh-TW" sz="3600" dirty="0"/>
              <a:t>-</a:t>
            </a:r>
            <a:r>
              <a:rPr lang="zh-TW" altLang="en-US" sz="3600" dirty="0"/>
              <a:t>情境故事</a:t>
            </a:r>
            <a:br>
              <a:rPr lang="en-US" altLang="zh-TW" sz="3600" dirty="0"/>
            </a:br>
            <a:r>
              <a:rPr lang="zh-TW" altLang="en-US" sz="3600" dirty="0"/>
              <a:t>問</a:t>
            </a:r>
            <a:r>
              <a:rPr lang="en-US" altLang="zh-TW" sz="3600" dirty="0"/>
              <a:t>&amp;</a:t>
            </a:r>
            <a:r>
              <a:rPr lang="zh-TW" altLang="en-US" sz="3600" dirty="0"/>
              <a:t>答</a:t>
            </a:r>
            <a:r>
              <a:rPr lang="en-US" altLang="zh-TW" sz="3600" dirty="0"/>
              <a:t>(</a:t>
            </a:r>
            <a:r>
              <a:rPr lang="zh-TW" altLang="en-US" sz="3600" dirty="0"/>
              <a:t>閱讀理解</a:t>
            </a:r>
            <a:r>
              <a:rPr lang="en-US" altLang="zh-TW" sz="3600" dirty="0"/>
              <a:t>---</a:t>
            </a:r>
            <a:r>
              <a:rPr lang="zh-TW" altLang="en-US" sz="3600" dirty="0"/>
              <a:t>電子書</a:t>
            </a:r>
            <a:r>
              <a:rPr lang="en-US" altLang="zh-TW" sz="3600" dirty="0"/>
              <a:t>)</a:t>
            </a:r>
            <a:endParaRPr lang="zh-TW" altLang="en-US" sz="3600" dirty="0">
              <a:solidFill>
                <a:srgbClr val="002060"/>
              </a:solidFill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D16BE73-58DB-42FA-A1E8-230D066FCE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464" y="2060848"/>
            <a:ext cx="3805238" cy="1656184"/>
          </a:xfrm>
          <a:prstGeom prst="rect">
            <a:avLst/>
          </a:prstGeom>
        </p:spPr>
      </p:pic>
      <p:sp>
        <p:nvSpPr>
          <p:cNvPr id="14" name="內容版面配置區 13">
            <a:extLst>
              <a:ext uri="{FF2B5EF4-FFF2-40B4-BE49-F238E27FC236}">
                <a16:creationId xmlns:a16="http://schemas.microsoft.com/office/drawing/2014/main" id="{9E86444A-276D-4EC1-93BC-C346BFCF22E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6" name="錄製的聲音">
            <a:hlinkClick r:id="" action="ppaction://media"/>
            <a:extLst>
              <a:ext uri="{FF2B5EF4-FFF2-40B4-BE49-F238E27FC236}">
                <a16:creationId xmlns:a16="http://schemas.microsoft.com/office/drawing/2014/main" id="{BC63D2A6-4EE9-4BF3-927A-88E323EF7E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07704" y="36259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229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11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br>
              <a:rPr lang="en-US" altLang="zh-TW" sz="3600" dirty="0"/>
            </a:br>
            <a:br>
              <a:rPr lang="en-US" altLang="zh-TW" sz="3600" dirty="0"/>
            </a:br>
            <a:br>
              <a:rPr lang="en-US" altLang="zh-TW" sz="3600" dirty="0"/>
            </a:br>
            <a:r>
              <a:rPr lang="zh-TW" altLang="en-US" sz="3600" dirty="0"/>
              <a:t>課文教學</a:t>
            </a:r>
            <a:r>
              <a:rPr lang="en-US" altLang="zh-TW" sz="3600" dirty="0"/>
              <a:t>-</a:t>
            </a:r>
            <a:r>
              <a:rPr lang="zh-TW" altLang="en-US" sz="3600" dirty="0"/>
              <a:t>情境故事</a:t>
            </a:r>
            <a:br>
              <a:rPr lang="en-US" altLang="zh-TW" sz="3600" dirty="0"/>
            </a:br>
            <a:r>
              <a:rPr lang="zh-TW" altLang="en-US" sz="3600" dirty="0"/>
              <a:t>問</a:t>
            </a:r>
            <a:r>
              <a:rPr lang="en-US" altLang="zh-TW" sz="3600" dirty="0"/>
              <a:t>&amp;</a:t>
            </a:r>
            <a:r>
              <a:rPr lang="zh-TW" altLang="en-US" sz="3600" dirty="0"/>
              <a:t>答</a:t>
            </a:r>
            <a:r>
              <a:rPr lang="en-US" altLang="zh-TW" sz="3600" dirty="0"/>
              <a:t>(</a:t>
            </a:r>
            <a:r>
              <a:rPr lang="zh-TW" altLang="en-US" sz="3600" dirty="0"/>
              <a:t>閱讀理解</a:t>
            </a:r>
            <a:r>
              <a:rPr lang="en-US" altLang="zh-TW" sz="3600" dirty="0"/>
              <a:t>---</a:t>
            </a:r>
            <a:r>
              <a:rPr lang="zh-TW" altLang="en-US" sz="3600" dirty="0"/>
              <a:t>電子書</a:t>
            </a:r>
            <a:r>
              <a:rPr lang="en-US" altLang="zh-TW" sz="3600" dirty="0"/>
              <a:t>)</a:t>
            </a:r>
            <a:endParaRPr lang="zh-TW" altLang="en-US" sz="3600" dirty="0">
              <a:solidFill>
                <a:srgbClr val="002060"/>
              </a:solidFill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D16BE73-58DB-42FA-A1E8-230D066FCE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632" y="2132856"/>
            <a:ext cx="3805238" cy="1656184"/>
          </a:xfrm>
          <a:prstGeom prst="rect">
            <a:avLst/>
          </a:prstGeom>
        </p:spPr>
      </p:pic>
      <p:pic>
        <p:nvPicPr>
          <p:cNvPr id="12" name="內容版面配置區 11">
            <a:extLst>
              <a:ext uri="{FF2B5EF4-FFF2-40B4-BE49-F238E27FC236}">
                <a16:creationId xmlns:a16="http://schemas.microsoft.com/office/drawing/2014/main" id="{1D06B1AA-BEBE-4D6F-A630-452EDA0B8B9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4572000" y="2979988"/>
            <a:ext cx="4388296" cy="3096344"/>
          </a:xfrm>
        </p:spPr>
      </p:pic>
      <p:pic>
        <p:nvPicPr>
          <p:cNvPr id="3" name="錄製的聲音">
            <a:hlinkClick r:id="" action="ppaction://media"/>
            <a:extLst>
              <a:ext uri="{FF2B5EF4-FFF2-40B4-BE49-F238E27FC236}">
                <a16:creationId xmlns:a16="http://schemas.microsoft.com/office/drawing/2014/main" id="{D4C7E5BF-6DDE-4D8F-BD49-7532B7B280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66148" y="55124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843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20000"/>
    </mc:Choice>
    <mc:Fallback>
      <p:transition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84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EBAB1744-B636-4FBB-907C-D04034BF3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3093"/>
            <a:ext cx="8229600" cy="1083659"/>
          </a:xfrm>
        </p:spPr>
        <p:txBody>
          <a:bodyPr>
            <a:normAutofit/>
          </a:bodyPr>
          <a:lstStyle/>
          <a:p>
            <a:r>
              <a:rPr lang="zh-TW" altLang="en-US" dirty="0"/>
              <a:t>語詞複習</a:t>
            </a:r>
            <a:r>
              <a:rPr lang="en-US" altLang="zh-TW" dirty="0"/>
              <a:t>1</a:t>
            </a:r>
            <a:endParaRPr lang="zh-TW" altLang="en-US" dirty="0"/>
          </a:p>
        </p:txBody>
      </p:sp>
      <p:pic>
        <p:nvPicPr>
          <p:cNvPr id="8" name="內容版面配置區 7">
            <a:extLst>
              <a:ext uri="{FF2B5EF4-FFF2-40B4-BE49-F238E27FC236}">
                <a16:creationId xmlns:a16="http://schemas.microsoft.com/office/drawing/2014/main" id="{6A8D06AB-B887-4C1F-9275-F41E00BAD2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1196752"/>
            <a:ext cx="9143999" cy="5661247"/>
          </a:xfrm>
        </p:spPr>
      </p:pic>
      <p:pic>
        <p:nvPicPr>
          <p:cNvPr id="9" name="錄製的聲音">
            <a:hlinkClick r:id="" action="ppaction://media"/>
            <a:extLst>
              <a:ext uri="{FF2B5EF4-FFF2-40B4-BE49-F238E27FC236}">
                <a16:creationId xmlns:a16="http://schemas.microsoft.com/office/drawing/2014/main" id="{0C832534-81FB-4C18-9440-B166F3DB0A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6136" y="7193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904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37000"/>
    </mc:Choice>
    <mc:Fallback>
      <p:transition advClick="0" advTm="3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2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E23396B-14ED-4096-A5AD-2613F7EA1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864096"/>
          </a:xfrm>
        </p:spPr>
        <p:txBody>
          <a:bodyPr>
            <a:normAutofit/>
          </a:bodyPr>
          <a:lstStyle/>
          <a:p>
            <a:r>
              <a:rPr kumimoji="0" lang="zh-TW" alt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4E5B6F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j-cs"/>
              </a:rPr>
              <a:t>語詞複習</a:t>
            </a:r>
            <a:r>
              <a:rPr lang="en-US" altLang="zh-TW" dirty="0">
                <a:solidFill>
                  <a:srgbClr val="4E5B6F"/>
                </a:solidFill>
                <a:latin typeface="Calibri"/>
                <a:ea typeface="微軟正黑體" panose="020B0604030504040204" pitchFamily="34" charset="-120"/>
              </a:rPr>
              <a:t>2</a:t>
            </a:r>
            <a:endParaRPr lang="zh-TW" altLang="en-US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050FE0A5-21C9-4E88-9CC6-DD74A595C8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1124744"/>
            <a:ext cx="9143999" cy="5832647"/>
          </a:xfrm>
        </p:spPr>
      </p:pic>
      <p:pic>
        <p:nvPicPr>
          <p:cNvPr id="6" name="錄製的聲音">
            <a:hlinkClick r:id="" action="ppaction://media"/>
            <a:extLst>
              <a:ext uri="{FF2B5EF4-FFF2-40B4-BE49-F238E27FC236}">
                <a16:creationId xmlns:a16="http://schemas.microsoft.com/office/drawing/2014/main" id="{C716FB75-66F8-4687-B093-3048996C75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56176" y="830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985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71000"/>
    </mc:Choice>
    <mc:Fallback>
      <p:transition advClick="0" advTm="7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流線">
  <a:themeElements>
    <a:clrScheme name="地鐵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流線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流線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2530</TotalTime>
  <Words>227</Words>
  <Application>Microsoft Office PowerPoint</Application>
  <PresentationFormat>如螢幕大小 (4:3)</PresentationFormat>
  <Paragraphs>31</Paragraphs>
  <Slides>17</Slides>
  <Notes>2</Notes>
  <HiddenSlides>0</HiddenSlides>
  <MMClips>12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17</vt:i4>
      </vt:variant>
    </vt:vector>
  </HeadingPairs>
  <TitlesOfParts>
    <vt:vector size="23" baseType="lpstr">
      <vt:lpstr>Arial</vt:lpstr>
      <vt:lpstr>Calibri</vt:lpstr>
      <vt:lpstr>Constantia</vt:lpstr>
      <vt:lpstr>Wingdings 2</vt:lpstr>
      <vt:lpstr>流線</vt:lpstr>
      <vt:lpstr>Office 佈景主題</vt:lpstr>
      <vt:lpstr>111/04/21 線頂上課 閩南語 (康軒二冊3課句型教學)</vt:lpstr>
      <vt:lpstr>康軒二冊3課句型教學</vt:lpstr>
      <vt:lpstr>引起動機[詩詞吟唱---春暁] 跟著旋律來唱   (鹿港調-五言絕句)</vt:lpstr>
      <vt:lpstr>課文複習----第46頁</vt:lpstr>
      <vt:lpstr>邊抄注音旁紅色的閩南語符號，邊跟著唱</vt:lpstr>
      <vt:lpstr>   課文教學-情境故事 問&amp;答(閱讀理解---電子書)</vt:lpstr>
      <vt:lpstr>   課文教學-情境故事 問&amp;答(閱讀理解---電子書)</vt:lpstr>
      <vt:lpstr>語詞複習1</vt:lpstr>
      <vt:lpstr>語詞複習2</vt:lpstr>
      <vt:lpstr>句型教學 對句練習 1</vt:lpstr>
      <vt:lpstr>句型教學 對句練習 2</vt:lpstr>
      <vt:lpstr>句型教學 對句練習 3</vt:lpstr>
      <vt:lpstr>句型教學 對句練習 4</vt:lpstr>
      <vt:lpstr>電子書https://player.vimeo.com/video/507804390 對話小劇場---食飽，食果子   (1’25”)</vt:lpstr>
      <vt:lpstr>綜合活動</vt:lpstr>
      <vt:lpstr>課文---古錐律動 https://player.vimeo.com/video/507804424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107/10/28 台語教室說明會</dc:title>
  <dc:creator>User</dc:creator>
  <cp:lastModifiedBy>ruo095</cp:lastModifiedBy>
  <cp:revision>244</cp:revision>
  <cp:lastPrinted>2021-02-21T03:51:15Z</cp:lastPrinted>
  <dcterms:created xsi:type="dcterms:W3CDTF">2018-10-07T03:18:49Z</dcterms:created>
  <dcterms:modified xsi:type="dcterms:W3CDTF">2022-04-20T19:36:54Z</dcterms:modified>
</cp:coreProperties>
</file>